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68" r:id="rId2"/>
    <p:sldId id="257" r:id="rId3"/>
    <p:sldId id="258" r:id="rId4"/>
    <p:sldId id="259" r:id="rId5"/>
    <p:sldId id="266" r:id="rId6"/>
    <p:sldId id="260" r:id="rId7"/>
    <p:sldId id="267" r:id="rId8"/>
    <p:sldId id="261" r:id="rId9"/>
    <p:sldId id="262" r:id="rId10"/>
    <p:sldId id="263" r:id="rId11"/>
    <p:sldId id="264" r:id="rId12"/>
    <p:sldId id="265" r:id="rId13"/>
    <p:sldId id="270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oboto Light" panose="020B0604020202020204" charset="0"/>
      <p:regular r:id="rId20"/>
      <p: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Red Hat Text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43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3783B-4988-4858-B075-567D0FC0C236}" type="datetimeFigureOut">
              <a:rPr lang="en-US"/>
              <a:pPr>
                <a:defRPr/>
              </a:pPr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1CFD7-AABC-4B79-A96F-186A133AD4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31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Nền Powerpoint Tự Nhiên, Powerpoint Tự Nhiên Vector Nền Và Tập Tin  Tải về Miễn Phí |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:\Users\Windows 10 TIMT\Desktop\pngtree-natural-green-design-for-sustainability-powerpoint-templates-image_17979085.webp"/>
          <p:cNvSpPr>
            <a:spLocks noChangeAspect="1" noChangeArrowheads="1"/>
          </p:cNvSpPr>
          <p:nvPr/>
        </p:nvSpPr>
        <p:spPr bwMode="auto">
          <a:xfrm>
            <a:off x="631190" y="4803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1880" y="168275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XÃ XUÂN HƯNG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TRUNG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3160" y="3226802"/>
            <a:ext cx="9723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3- 4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351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158" y="-178904"/>
            <a:ext cx="7468553" cy="1638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endParaRPr lang="en-US" sz="4200" dirty="0">
              <a:solidFill>
                <a:srgbClr val="000000"/>
              </a:solidFill>
              <a:latin typeface="Red Hat Text" pitchFamily="34" charset="0"/>
              <a:ea typeface="Red Hat Text" pitchFamily="34" charset="-122"/>
              <a:cs typeface="Red Hat Text" pitchFamily="34" charset="-120"/>
            </a:endParaRPr>
          </a:p>
          <a:p>
            <a:pPr marL="0" indent="0" algn="l">
              <a:lnSpc>
                <a:spcPts val="52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          </a:t>
            </a:r>
            <a:r>
              <a:rPr lang="en-US" sz="4800" dirty="0">
                <a:solidFill>
                  <a:srgbClr val="00B05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*</a:t>
            </a:r>
            <a:r>
              <a:rPr lang="en-US" sz="48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Luyện</a:t>
            </a: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tập</a:t>
            </a:r>
            <a:endParaRPr lang="en-US" sz="4800" b="1" i="1" dirty="0">
              <a:solidFill>
                <a:srgbClr val="00B050"/>
              </a:solidFill>
              <a:latin typeface="Times New Roman" panose="02020603050405020304" pitchFamily="18" charset="0"/>
              <a:ea typeface="Red Hat Text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</a:p>
          <a:p>
            <a:pPr marL="0" indent="0" algn="l">
              <a:lnSpc>
                <a:spcPts val="5250"/>
              </a:lnSpc>
              <a:buNone/>
            </a:pPr>
            <a:r>
              <a:rPr lang="en-US" sz="420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Trò chơi 2: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vông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24124" y="1981200"/>
            <a:ext cx="7468553" cy="1091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608386" y="3573925"/>
            <a:ext cx="7127438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"</a:t>
            </a: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Tập tầm vông – tìm đồ – </a:t>
            </a:r>
            <a:r>
              <a:rPr lang="en-US" sz="2000" dirty="0" err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đồ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324124" y="3328511"/>
            <a:ext cx="30480" cy="875348"/>
          </a:xfrm>
          <a:prstGeom prst="rect">
            <a:avLst/>
          </a:prstGeom>
          <a:solidFill>
            <a:srgbClr val="F5A3A3"/>
          </a:solidFill>
          <a:ln/>
        </p:spPr>
      </p:sp>
      <p:sp>
        <p:nvSpPr>
          <p:cNvPr id="7" name="Shape 4"/>
          <p:cNvSpPr/>
          <p:nvPr/>
        </p:nvSpPr>
        <p:spPr>
          <a:xfrm>
            <a:off x="6431638" y="4445436"/>
            <a:ext cx="3620572" cy="1289447"/>
          </a:xfrm>
          <a:prstGeom prst="roundRect">
            <a:avLst>
              <a:gd name="adj" fmla="val 42327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6551533" y="4687014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Đồng hồ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51533" y="5157788"/>
            <a:ext cx="3165753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Có hình tròn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172105" y="4459605"/>
            <a:ext cx="3620572" cy="1289447"/>
          </a:xfrm>
          <a:prstGeom prst="roundRect">
            <a:avLst>
              <a:gd name="adj" fmla="val 42327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10399514" y="4687014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6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Bức tranh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399514" y="5157788"/>
            <a:ext cx="3165753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Thường có hình vuông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324124" y="5976461"/>
            <a:ext cx="7468553" cy="1289447"/>
          </a:xfrm>
          <a:prstGeom prst="roundRect">
            <a:avLst>
              <a:gd name="adj" fmla="val 42327"/>
            </a:avLst>
          </a:prstGeom>
          <a:solidFill>
            <a:srgbClr val="F3E8E8"/>
          </a:solidFill>
          <a:ln/>
        </p:spPr>
      </p:sp>
      <p:sp>
        <p:nvSpPr>
          <p:cNvPr id="14" name="Text 11"/>
          <p:cNvSpPr/>
          <p:nvPr/>
        </p:nvSpPr>
        <p:spPr>
          <a:xfrm>
            <a:off x="6551533" y="6203871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6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Khung cửa sổ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551533" y="6674644"/>
            <a:ext cx="7013734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Cũng có hình vuông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_-Bài-hát-thiếu-nhi-HỌC-CÁC-HÌNH-HỌC-CƠ-BẢN-VUÔNG_-TRÒN_-TAM-GIÁC_-CHỮ-NHẬT_-YouTube (2)">
            <a:hlinkClick r:id="" action="ppaction://media"/>
            <a:extLst>
              <a:ext uri="{FF2B5EF4-FFF2-40B4-BE49-F238E27FC236}">
                <a16:creationId xmlns:a16="http://schemas.microsoft.com/office/drawing/2014/main" xmlns="" id="{01773DEF-B74A-FF95-A1E4-9E23BCA29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8426" y="3868340"/>
            <a:ext cx="496294" cy="363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0"/>
            <a:ext cx="5486400" cy="82350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6714" y="1003852"/>
            <a:ext cx="8607286" cy="1280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*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Trò chơi vận động: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hình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33199" y="2427327"/>
            <a:ext cx="7477601" cy="761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Trò chơi này đòi hỏi các bé phải thật nhanh nhẹn và khéo léo để đưa các con vật về đúng nhà của chúng nhé!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33199" y="3456623"/>
            <a:ext cx="7477601" cy="1428274"/>
          </a:xfrm>
          <a:prstGeom prst="roundRect">
            <a:avLst>
              <a:gd name="adj" fmla="val 2500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63679" y="3487103"/>
            <a:ext cx="952143" cy="1367314"/>
          </a:xfrm>
          <a:prstGeom prst="rect">
            <a:avLst/>
          </a:prstGeom>
          <a:solidFill>
            <a:srgbClr val="F3E8E8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61217" y="3992166"/>
            <a:ext cx="357068" cy="3570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053828" y="3725108"/>
            <a:ext cx="2800588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Lợn con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2053828" y="4217908"/>
            <a:ext cx="5988487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Đưa vào chuồng 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hình vuông ấm </a:t>
            </a: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áp.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833199" y="5122902"/>
            <a:ext cx="7477601" cy="1428274"/>
          </a:xfrm>
          <a:prstGeom prst="roundRect">
            <a:avLst>
              <a:gd name="adj" fmla="val 2500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863679" y="5153382"/>
            <a:ext cx="952143" cy="1367314"/>
          </a:xfrm>
          <a:prstGeom prst="rect">
            <a:avLst/>
          </a:prstGeom>
          <a:solidFill>
            <a:srgbClr val="F3E8E8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61217" y="5658445"/>
            <a:ext cx="357068" cy="35706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053828" y="5391388"/>
            <a:ext cx="2800588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Cua và rùa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2053828" y="5884188"/>
            <a:ext cx="5988487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Đưa vào ao </a:t>
            </a: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hình tròn</a:t>
            </a: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mát mẻ.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833199" y="6818947"/>
            <a:ext cx="7477601" cy="761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Cách chơi: Các bé sẽ bật qua 3 vòng tròn và sau đó mang con vật mình chọn về đúng chuồng hoặc ao có hình tương ứng.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_-Bài-hát-thiếu-nhi-HỌC-CÁC-HÌNH-HỌC-CƠ-BẢN-VUÔNG_-TRÒN_-TAM-GIÁC_-CHỮ-NHẬT_-YouTube (2)">
            <a:hlinkClick r:id="" action="ppaction://media"/>
            <a:extLst>
              <a:ext uri="{FF2B5EF4-FFF2-40B4-BE49-F238E27FC236}">
                <a16:creationId xmlns:a16="http://schemas.microsoft.com/office/drawing/2014/main" xmlns="" id="{3585E9F8-B9ED-26BD-B938-DC1C3A12D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96538" y="1678425"/>
            <a:ext cx="377687" cy="462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953338"/>
            <a:ext cx="6639639" cy="114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smtClean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*</a:t>
            </a:r>
            <a:r>
              <a:rPr lang="en-US" sz="440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Trò chơi phân loại bánh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24124" y="2740700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593324" y="4158972"/>
            <a:ext cx="30480" cy="2400419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6" name="Shape 3"/>
          <p:cNvSpPr/>
          <p:nvPr/>
        </p:nvSpPr>
        <p:spPr>
          <a:xfrm>
            <a:off x="6832104" y="4412933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7" name="Shape 4"/>
          <p:cNvSpPr/>
          <p:nvPr/>
        </p:nvSpPr>
        <p:spPr>
          <a:xfrm>
            <a:off x="6324064" y="415897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6424315" y="4216956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7790259" y="42412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Bánh hình tròn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790259" y="4736783"/>
            <a:ext cx="60024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Đặt vào đĩa tròn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832104" y="5852517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12" name="Shape 9"/>
          <p:cNvSpPr/>
          <p:nvPr/>
        </p:nvSpPr>
        <p:spPr>
          <a:xfrm>
            <a:off x="6324064" y="5598557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3" name="Text 10"/>
          <p:cNvSpPr/>
          <p:nvPr/>
        </p:nvSpPr>
        <p:spPr>
          <a:xfrm>
            <a:off x="6424315" y="5656540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790259" y="56808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Bánh hình vuông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790259" y="6176367"/>
            <a:ext cx="60024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Đặt vào đĩa vuông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_-Bài-hát-thiếu-nhi-HỌC-CÁC-HÌNH-HỌC-CƠ-BẢN-VUÔNG_-TRÒN_-TAM-GIÁC_-CHỮ-NHẬT_-YouTube (2)">
            <a:hlinkClick r:id="" action="ppaction://media"/>
            <a:extLst>
              <a:ext uri="{FF2B5EF4-FFF2-40B4-BE49-F238E27FC236}">
                <a16:creationId xmlns:a16="http://schemas.microsoft.com/office/drawing/2014/main" xmlns="" id="{6FE66C7F-4B6C-C751-8811-13984F190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3448878"/>
            <a:ext cx="355640" cy="440894"/>
          </a:xfrm>
          <a:prstGeom prst="rect">
            <a:avLst/>
          </a:prstGeom>
        </p:spPr>
      </p:pic>
      <p:pic>
        <p:nvPicPr>
          <p:cNvPr id="17" name="1_-Bài-hát-thiếu-nhi-HỌC-CÁC-HÌNH-HỌC-CƠ-BẢN-VUÔNG_-TRÒN_-TAM-GIÁC_-CHỮ-NHẬT_-YouTube (2)">
            <a:hlinkClick r:id="" action="ppaction://media"/>
            <a:extLst>
              <a:ext uri="{FF2B5EF4-FFF2-40B4-BE49-F238E27FC236}">
                <a16:creationId xmlns:a16="http://schemas.microsoft.com/office/drawing/2014/main" xmlns="" id="{F4B0E5C2-275F-B279-4133-6E48BFD0A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0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0322" y="2560320"/>
            <a:ext cx="9966959" cy="164592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1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7810" y="1222513"/>
            <a:ext cx="7885390" cy="1092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Ổn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định tổ chức: </a:t>
            </a:r>
          </a:p>
          <a:p>
            <a:pPr marL="0" indent="0" algn="l">
              <a:lnSpc>
                <a:spcPts val="5000"/>
              </a:lnSpc>
              <a:buNone/>
            </a:pPr>
            <a:r>
              <a:rPr lang="en-US" sz="3200" dirty="0">
                <a:solidFill>
                  <a:srgbClr val="1F1E1E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  </a:t>
            </a:r>
            <a:r>
              <a:rPr lang="en-US" sz="2400" dirty="0">
                <a:solidFill>
                  <a:srgbClr val="1F1E1E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1F1E1E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1F1E1E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1E1E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F1E1E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1E1E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1F1E1E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1E1E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1F1E1E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hát vang bài "Đố bạn"!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7810" y="2445026"/>
            <a:ext cx="7541181" cy="178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     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7810" y="3176111"/>
            <a:ext cx="7541181" cy="2103596"/>
          </a:xfrm>
          <a:prstGeom prst="roundRect">
            <a:avLst>
              <a:gd name="adj" fmla="val 1551"/>
            </a:avLst>
          </a:prstGeom>
          <a:solidFill>
            <a:srgbClr val="F3E8E8"/>
          </a:solidFill>
          <a:ln/>
        </p:spPr>
      </p:sp>
      <p:sp>
        <p:nvSpPr>
          <p:cNvPr id="6" name="Shape 3"/>
          <p:cNvSpPr/>
          <p:nvPr/>
        </p:nvSpPr>
        <p:spPr>
          <a:xfrm>
            <a:off x="6505337" y="3393638"/>
            <a:ext cx="652582" cy="652582"/>
          </a:xfrm>
          <a:prstGeom prst="roundRect">
            <a:avLst>
              <a:gd name="adj" fmla="val 14010631"/>
            </a:avLst>
          </a:prstGeom>
          <a:solidFill>
            <a:srgbClr val="F5A3A3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84764" y="3573066"/>
            <a:ext cx="293608" cy="2936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505337" y="4263747"/>
            <a:ext cx="2559248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Nốt nhạc vui tươi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6505337" y="4714161"/>
            <a:ext cx="7106126" cy="348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Cùng nhau hát vang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6287810" y="5497235"/>
            <a:ext cx="7541181" cy="2103596"/>
          </a:xfrm>
          <a:prstGeom prst="roundRect">
            <a:avLst>
              <a:gd name="adj" fmla="val 1551"/>
            </a:avLst>
          </a:prstGeom>
          <a:solidFill>
            <a:srgbClr val="F3E8E8"/>
          </a:solidFill>
          <a:ln/>
        </p:spPr>
      </p:sp>
      <p:sp>
        <p:nvSpPr>
          <p:cNvPr id="11" name="Shape 7"/>
          <p:cNvSpPr/>
          <p:nvPr/>
        </p:nvSpPr>
        <p:spPr>
          <a:xfrm>
            <a:off x="6505337" y="5714762"/>
            <a:ext cx="652582" cy="652582"/>
          </a:xfrm>
          <a:prstGeom prst="roundRect">
            <a:avLst>
              <a:gd name="adj" fmla="val 14010631"/>
            </a:avLst>
          </a:prstGeom>
          <a:solidFill>
            <a:srgbClr val="F5A3A3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684764" y="5894189"/>
            <a:ext cx="293608" cy="29360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505337" y="6584871"/>
            <a:ext cx="2559248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Các bé ca hát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6505337" y="7035284"/>
            <a:ext cx="7106126" cy="348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Đón chào ngày mới</a:t>
            </a:r>
            <a:endParaRPr lang="en-US" sz="1700" dirty="0"/>
          </a:p>
        </p:txBody>
      </p:sp>
      <p:pic>
        <p:nvPicPr>
          <p:cNvPr id="19" name="1_-Bài-hát-ĐỐ-BẠN-Phim-hoạt-hình-3D-hình-ảnh-ngộ-nghĩnh-cho-bé-mầm-non-Chủ-đề-Động-vật-YouTube">
            <a:hlinkClick r:id="" action="ppaction://media"/>
            <a:extLst>
              <a:ext uri="{FF2B5EF4-FFF2-40B4-BE49-F238E27FC236}">
                <a16:creationId xmlns:a16="http://schemas.microsoft.com/office/drawing/2014/main" xmlns="" id="{42FCFD61-DF2A-B6F7-1188-12A6060FE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15200" y="3546752"/>
            <a:ext cx="387626" cy="319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9599" y="896780"/>
            <a:ext cx="7477601" cy="886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lnSpc>
                <a:spcPts val="5500"/>
              </a:lnSpc>
              <a:buNone/>
            </a:pPr>
            <a:r>
              <a:rPr lang="en-US" sz="3200" b="1" i="1" dirty="0">
                <a:solidFill>
                  <a:srgbClr val="92D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*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động 1: Ôn nhận biết hình tam giác, hình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nhật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19599" y="3341964"/>
            <a:ext cx="7053858" cy="645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🎒</a:t>
            </a:r>
            <a:r>
              <a:rPr lang="en-US" sz="3500" dirty="0">
                <a:solidFill>
                  <a:srgbClr val="1F1E1E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Đi tham quan trang trại bác Gấu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319599" y="3068836"/>
            <a:ext cx="7477601" cy="11422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319599" y="4478893"/>
            <a:ext cx="952143" cy="1428274"/>
          </a:xfrm>
          <a:prstGeom prst="roundRect">
            <a:avLst>
              <a:gd name="adj" fmla="val 360034"/>
            </a:avLst>
          </a:prstGeom>
          <a:solidFill>
            <a:srgbClr val="F3E8E8"/>
          </a:solidFill>
          <a:ln/>
        </p:spPr>
      </p:sp>
      <p:sp>
        <p:nvSpPr>
          <p:cNvPr id="7" name="Text 4"/>
          <p:cNvSpPr/>
          <p:nvPr/>
        </p:nvSpPr>
        <p:spPr>
          <a:xfrm>
            <a:off x="6617137" y="4969907"/>
            <a:ext cx="357068" cy="446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7509748" y="4716899"/>
            <a:ext cx="2800588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Đường lát gạch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09748" y="5209699"/>
            <a:ext cx="6287453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Có hình tam giác và hình chữ nhật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319599" y="6145173"/>
            <a:ext cx="952143" cy="1428274"/>
          </a:xfrm>
          <a:prstGeom prst="roundRect">
            <a:avLst>
              <a:gd name="adj" fmla="val 360034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6617137" y="6636187"/>
            <a:ext cx="357068" cy="446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7509748" y="6383179"/>
            <a:ext cx="2800588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Cùng gọi tên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09748" y="6875978"/>
            <a:ext cx="6287453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Các hình quen thuộc trên đường đi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4CCDA1-CFED-F8BB-07FC-DCC918541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948" y="3906078"/>
            <a:ext cx="1779105" cy="18387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78086"/>
            <a:ext cx="7468553" cy="1345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*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Hoạt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động 2: Nhận biết, phân biệt hình tròn, hình vuông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37724" y="2314218"/>
            <a:ext cx="4734044" cy="542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Khám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phá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tròn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37724" y="3197900"/>
            <a:ext cx="7468553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Khi cánh cửa số 1 mở ra, chúng ta sẽ thấy gì nhỉ? </a:t>
            </a:r>
            <a:endParaRPr lang="en-US" sz="2400" dirty="0" smtClean="0">
              <a:solidFill>
                <a:srgbClr val="3B3535"/>
              </a:solidFill>
              <a:latin typeface="Times New Roman" panose="02020603050405020304" pitchFamily="18" charset="0"/>
              <a:ea typeface="Roboto Light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dirty="0" smtClean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À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, đó là một hình tròn đáng yêu!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837724" y="4545210"/>
            <a:ext cx="3620572" cy="1289448"/>
          </a:xfrm>
          <a:prstGeom prst="roundRect">
            <a:avLst>
              <a:gd name="adj" fmla="val 2063"/>
            </a:avLst>
          </a:prstGeom>
          <a:solidFill>
            <a:srgbClr val="F3E8E8"/>
          </a:solidFill>
          <a:ln/>
        </p:spPr>
      </p:sp>
      <p:sp>
        <p:nvSpPr>
          <p:cNvPr id="7" name="Text 4"/>
          <p:cNvSpPr/>
          <p:nvPr/>
        </p:nvSpPr>
        <p:spPr>
          <a:xfrm>
            <a:off x="1600200" y="4743092"/>
            <a:ext cx="2475190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Đây là hình gì?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65133" y="4879538"/>
            <a:ext cx="3165753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913114" y="4545209"/>
            <a:ext cx="3393163" cy="1289448"/>
          </a:xfrm>
          <a:prstGeom prst="roundRect">
            <a:avLst>
              <a:gd name="adj" fmla="val 2063"/>
            </a:avLst>
          </a:prstGeom>
          <a:solidFill>
            <a:srgbClr val="F3E8E8"/>
          </a:solidFill>
          <a:ln/>
        </p:spPr>
      </p:sp>
      <p:sp>
        <p:nvSpPr>
          <p:cNvPr id="10" name="Text 7"/>
          <p:cNvSpPr/>
          <p:nvPr/>
        </p:nvSpPr>
        <p:spPr>
          <a:xfrm>
            <a:off x="5403532" y="4743093"/>
            <a:ext cx="2184915" cy="500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Đặc điểm hình tròn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913114" y="4879538"/>
            <a:ext cx="3165753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837724" y="6062067"/>
            <a:ext cx="7468553" cy="1289447"/>
          </a:xfrm>
          <a:prstGeom prst="roundRect">
            <a:avLst>
              <a:gd name="adj" fmla="val 2645"/>
            </a:avLst>
          </a:prstGeom>
          <a:solidFill>
            <a:srgbClr val="F3E8E8"/>
          </a:solidFill>
          <a:ln/>
        </p:spPr>
      </p:sp>
      <p:sp>
        <p:nvSpPr>
          <p:cNvPr id="13" name="Text 10"/>
          <p:cNvSpPr/>
          <p:nvPr/>
        </p:nvSpPr>
        <p:spPr>
          <a:xfrm>
            <a:off x="1065133" y="6289477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                   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65133" y="6760250"/>
            <a:ext cx="7013734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                   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tròn này có màu gì?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A9EB1-18C7-9D65-D1B8-493189AC5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261" y="0"/>
            <a:ext cx="6798365" cy="75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3714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80515" y="621387"/>
            <a:ext cx="5282327" cy="633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6324124" y="938213"/>
            <a:ext cx="4854297" cy="988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✨</a:t>
            </a:r>
            <a:r>
              <a:rPr lang="en-US" sz="31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Khám phá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vuông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324124" y="1763077"/>
            <a:ext cx="7468553" cy="1175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Tiếp theo, hãy cùng mở cánh cửa số 2 để xem bên trong có gì nhé! Đó là một hình vuông rất ngay ngắn!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96689" y="3458051"/>
            <a:ext cx="3626525" cy="1816895"/>
          </a:xfrm>
          <a:prstGeom prst="roundRect">
            <a:avLst>
              <a:gd name="adj" fmla="val 7622"/>
            </a:avLst>
          </a:prstGeom>
          <a:solidFill>
            <a:srgbClr val="FFFAFA"/>
          </a:solidFill>
          <a:ln/>
        </p:spPr>
      </p:sp>
      <p:sp>
        <p:nvSpPr>
          <p:cNvPr id="7" name="Shape 4"/>
          <p:cNvSpPr/>
          <p:nvPr/>
        </p:nvSpPr>
        <p:spPr>
          <a:xfrm>
            <a:off x="6324124" y="3473767"/>
            <a:ext cx="3626525" cy="121920"/>
          </a:xfrm>
          <a:prstGeom prst="roundRect">
            <a:avLst>
              <a:gd name="adj" fmla="val 26506"/>
            </a:avLst>
          </a:prstGeom>
          <a:solidFill>
            <a:srgbClr val="F5A3A3"/>
          </a:solidFill>
          <a:ln/>
        </p:spPr>
      </p:sp>
      <p:sp>
        <p:nvSpPr>
          <p:cNvPr id="8" name="Shape 5"/>
          <p:cNvSpPr/>
          <p:nvPr/>
        </p:nvSpPr>
        <p:spPr>
          <a:xfrm>
            <a:off x="7814191" y="3181112"/>
            <a:ext cx="646271" cy="646271"/>
          </a:xfrm>
          <a:prstGeom prst="roundRect">
            <a:avLst>
              <a:gd name="adj" fmla="val 141489"/>
            </a:avLst>
          </a:prstGeom>
          <a:solidFill>
            <a:srgbClr val="F5A3A3"/>
          </a:solidFill>
          <a:ln/>
        </p:spPr>
      </p:sp>
      <p:sp>
        <p:nvSpPr>
          <p:cNvPr id="9" name="Text 6"/>
          <p:cNvSpPr/>
          <p:nvPr/>
        </p:nvSpPr>
        <p:spPr>
          <a:xfrm>
            <a:off x="8008025" y="3342680"/>
            <a:ext cx="258485" cy="323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569988" y="4042767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Đây là hình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?</a:t>
            </a:r>
          </a:p>
          <a:p>
            <a:pPr marL="0" indent="0" algn="l">
              <a:lnSpc>
                <a:spcPts val="2450"/>
              </a:lnSpc>
              <a:buNone/>
            </a:pPr>
            <a:endParaRPr lang="en-US" sz="2400" dirty="0">
              <a:solidFill>
                <a:srgbClr val="3B3535"/>
              </a:solidFill>
              <a:latin typeface="Times New Roman" panose="02020603050405020304" pitchFamily="18" charset="0"/>
              <a:ea typeface="Red Hat Text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450"/>
              </a:lnSpc>
              <a:buNone/>
            </a:pP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569988" y="4488775"/>
            <a:ext cx="3134797" cy="689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10166033" y="3504248"/>
            <a:ext cx="3626644" cy="1919526"/>
          </a:xfrm>
          <a:prstGeom prst="roundRect">
            <a:avLst>
              <a:gd name="adj" fmla="val 7622"/>
            </a:avLst>
          </a:prstGeom>
          <a:solidFill>
            <a:srgbClr val="FFFAFA"/>
          </a:solidFill>
          <a:ln/>
        </p:spPr>
      </p:sp>
      <p:sp>
        <p:nvSpPr>
          <p:cNvPr id="13" name="Shape 10"/>
          <p:cNvSpPr/>
          <p:nvPr/>
        </p:nvSpPr>
        <p:spPr>
          <a:xfrm>
            <a:off x="10166033" y="3473767"/>
            <a:ext cx="3626644" cy="121920"/>
          </a:xfrm>
          <a:prstGeom prst="roundRect">
            <a:avLst>
              <a:gd name="adj" fmla="val 26506"/>
            </a:avLst>
          </a:prstGeom>
          <a:solidFill>
            <a:srgbClr val="F5A3A3"/>
          </a:solidFill>
          <a:ln/>
        </p:spPr>
      </p:sp>
      <p:sp>
        <p:nvSpPr>
          <p:cNvPr id="14" name="Shape 11"/>
          <p:cNvSpPr/>
          <p:nvPr/>
        </p:nvSpPr>
        <p:spPr>
          <a:xfrm>
            <a:off x="11656219" y="3181112"/>
            <a:ext cx="646271" cy="646271"/>
          </a:xfrm>
          <a:prstGeom prst="roundRect">
            <a:avLst>
              <a:gd name="adj" fmla="val 141489"/>
            </a:avLst>
          </a:prstGeom>
          <a:solidFill>
            <a:srgbClr val="F5A3A3"/>
          </a:solidFill>
          <a:ln/>
        </p:spPr>
      </p:sp>
      <p:sp>
        <p:nvSpPr>
          <p:cNvPr id="15" name="Text 12"/>
          <p:cNvSpPr/>
          <p:nvPr/>
        </p:nvSpPr>
        <p:spPr>
          <a:xfrm>
            <a:off x="11850053" y="3342680"/>
            <a:ext cx="258485" cy="323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10411897" y="4042767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Mấy cạnh?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0411897" y="4488775"/>
            <a:ext cx="3134916" cy="689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650" dirty="0"/>
          </a:p>
        </p:txBody>
      </p:sp>
      <p:sp>
        <p:nvSpPr>
          <p:cNvPr id="18" name="Shape 15"/>
          <p:cNvSpPr/>
          <p:nvPr/>
        </p:nvSpPr>
        <p:spPr>
          <a:xfrm>
            <a:off x="6334411" y="5992773"/>
            <a:ext cx="7468553" cy="1574959"/>
          </a:xfrm>
          <a:prstGeom prst="roundRect">
            <a:avLst>
              <a:gd name="adj" fmla="val 9289"/>
            </a:avLst>
          </a:prstGeom>
          <a:solidFill>
            <a:srgbClr val="FFFAFA"/>
          </a:solidFill>
          <a:ln/>
        </p:spPr>
      </p:sp>
      <p:sp>
        <p:nvSpPr>
          <p:cNvPr id="19" name="Shape 16"/>
          <p:cNvSpPr/>
          <p:nvPr/>
        </p:nvSpPr>
        <p:spPr>
          <a:xfrm>
            <a:off x="6324124" y="5931813"/>
            <a:ext cx="7468553" cy="121920"/>
          </a:xfrm>
          <a:prstGeom prst="roundRect">
            <a:avLst>
              <a:gd name="adj" fmla="val 26506"/>
            </a:avLst>
          </a:prstGeom>
          <a:solidFill>
            <a:srgbClr val="F5A3A3"/>
          </a:solidFill>
          <a:ln/>
        </p:spPr>
      </p:sp>
      <p:sp>
        <p:nvSpPr>
          <p:cNvPr id="20" name="Shape 17"/>
          <p:cNvSpPr/>
          <p:nvPr/>
        </p:nvSpPr>
        <p:spPr>
          <a:xfrm>
            <a:off x="9735264" y="5639157"/>
            <a:ext cx="646271" cy="646271"/>
          </a:xfrm>
          <a:prstGeom prst="roundRect">
            <a:avLst>
              <a:gd name="adj" fmla="val 141489"/>
            </a:avLst>
          </a:prstGeom>
          <a:solidFill>
            <a:srgbClr val="F5A3A3"/>
          </a:solidFill>
          <a:ln/>
        </p:spPr>
      </p:sp>
      <p:sp>
        <p:nvSpPr>
          <p:cNvPr id="21" name="Text 18"/>
          <p:cNvSpPr/>
          <p:nvPr/>
        </p:nvSpPr>
        <p:spPr>
          <a:xfrm>
            <a:off x="9929098" y="5800725"/>
            <a:ext cx="258485" cy="323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000" dirty="0"/>
          </a:p>
        </p:txBody>
      </p:sp>
      <p:sp>
        <p:nvSpPr>
          <p:cNvPr id="22" name="Text 19"/>
          <p:cNvSpPr/>
          <p:nvPr/>
        </p:nvSpPr>
        <p:spPr>
          <a:xfrm>
            <a:off x="6569988" y="6500813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                                    </a:t>
            </a:r>
            <a:r>
              <a:rPr lang="en-US" sz="2400" dirty="0" err="1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góc?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6569988" y="6946821"/>
            <a:ext cx="697682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18B1F-42FA-281B-F194-9919EC99A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131" y="596348"/>
            <a:ext cx="8309113" cy="71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3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084712"/>
            <a:ext cx="8187006" cy="11260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🎨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So sánh hình tròn và hình vuông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45782" y="326338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37724" y="3677478"/>
            <a:ext cx="3442335" cy="710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070C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🟦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Hình tròn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37724" y="4651513"/>
            <a:ext cx="3442335" cy="556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Đường cong mềm mại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37724" y="5208104"/>
            <a:ext cx="3442335" cy="982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Có thể lăn được rất dễ dàng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871561" y="3816627"/>
            <a:ext cx="3442335" cy="710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🟩</a:t>
            </a:r>
            <a:r>
              <a:rPr lang="en-US" sz="35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Hình vuông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71561" y="4741379"/>
            <a:ext cx="3442335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Có 4 cạnh thẳng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71561" y="5208104"/>
            <a:ext cx="3442335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Có 4 góc vuông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871561" y="5674830"/>
            <a:ext cx="3442335" cy="596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Không thể lăn được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204919"/>
            <a:ext cx="7799380" cy="103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smtClean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*</a:t>
            </a:r>
            <a:r>
              <a:rPr lang="en-US" sz="440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Trò chơi 1: “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Mắt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tinh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tai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thính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24124" y="289893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3458817"/>
            <a:ext cx="7468553" cy="3216422"/>
          </a:xfrm>
          <a:prstGeom prst="roundRect">
            <a:avLst>
              <a:gd name="adj" fmla="val 1507"/>
            </a:avLst>
          </a:prstGeom>
          <a:solidFill>
            <a:srgbClr val="F7BABA"/>
          </a:solidFill>
          <a:ln/>
        </p:spPr>
      </p:sp>
      <p:sp>
        <p:nvSpPr>
          <p:cNvPr id="7" name="Text 3"/>
          <p:cNvSpPr/>
          <p:nvPr/>
        </p:nvSpPr>
        <p:spPr>
          <a:xfrm>
            <a:off x="7154704" y="4233267"/>
            <a:ext cx="2816185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chơi: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154704" y="4832152"/>
            <a:ext cx="639865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Cô sẽ gọi tên một hình, các bé hãy thật nhanh tay tìm đúng hình đó trong rổ và giơ lên cao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!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Ai giơ nhanh và đúng sẽ là người chiến thắng!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324124" y="6675239"/>
            <a:ext cx="5735241" cy="429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endParaRPr lang="en-US" sz="2650" dirty="0"/>
          </a:p>
        </p:txBody>
      </p:sp>
      <p:pic>
        <p:nvPicPr>
          <p:cNvPr id="11" name="1_-Bài-hát-thiếu-nhi-HỌC-CÁC-HÌNH-HỌC-CƠ-BẢN-VUÔNG_-TRÒN_-TAM-GIÁC_-CHỮ-NHẬT_-YouTube (2)">
            <a:hlinkClick r:id="" action="ppaction://media"/>
            <a:extLst>
              <a:ext uri="{FF2B5EF4-FFF2-40B4-BE49-F238E27FC236}">
                <a16:creationId xmlns:a16="http://schemas.microsoft.com/office/drawing/2014/main" xmlns="" id="{633CDC16-C654-9D73-38DC-C8A60C606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088" y="268357"/>
            <a:ext cx="407504" cy="526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515</Words>
  <Application>Microsoft Office PowerPoint</Application>
  <PresentationFormat>Custom</PresentationFormat>
  <Paragraphs>88</Paragraphs>
  <Slides>13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Times New Roman</vt:lpstr>
      <vt:lpstr>Roboto Light</vt:lpstr>
      <vt:lpstr>Arial</vt:lpstr>
      <vt:lpstr>Calibri Light</vt:lpstr>
      <vt:lpstr>Red Hat Text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Le Tien Duat</cp:lastModifiedBy>
  <cp:revision>13</cp:revision>
  <dcterms:created xsi:type="dcterms:W3CDTF">2025-11-19T14:53:38Z</dcterms:created>
  <dcterms:modified xsi:type="dcterms:W3CDTF">2026-05-11T04:54:02Z</dcterms:modified>
</cp:coreProperties>
</file>